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4" r:id="rId17"/>
    <p:sldId id="273" r:id="rId18"/>
    <p:sldId id="270" r:id="rId19"/>
    <p:sldId id="271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3333"/>
    <a:srgbClr val="2C2C2C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32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26178-8CE6-449F-9139-D133900CD971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CA198-C34B-4988-B3CF-434D17546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883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1C54-BFAB-4CBC-8180-8AC87DCE1E6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7AA6E-E8B6-42FC-968D-0E71919A9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13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>
            <a:outerShdw blurRad="63500" dist="12700" dir="2700000" algn="t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>
              <a:defRPr sz="5400" b="1">
                <a:solidFill>
                  <a:srgbClr val="2C2C2C"/>
                </a:solidFill>
                <a:effectLst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6327638"/>
            <a:ext cx="389005" cy="3890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5506498" y="6054451"/>
            <a:ext cx="626498" cy="6264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29956" y="5667585"/>
            <a:ext cx="1008982" cy="10089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465250" y="5168145"/>
            <a:ext cx="1477251" cy="147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82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5638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6555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600200" indent="-2286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4" name="Группа 13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5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463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4415904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2C2C2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ru-RU" dirty="0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1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1725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15" name="Нижний колонтитул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55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4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3530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2908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7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6180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16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2933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169352" y="6441747"/>
            <a:ext cx="1678573" cy="311210"/>
            <a:chOff x="723027" y="5390004"/>
            <a:chExt cx="1678573" cy="311210"/>
          </a:xfrm>
        </p:grpSpPr>
        <p:sp>
          <p:nvSpPr>
            <p:cNvPr id="8" name="Скругленный прямоугольник 7"/>
            <p:cNvSpPr/>
            <p:nvPr userDrawn="1"/>
          </p:nvSpPr>
          <p:spPr>
            <a:xfrm>
              <a:off x="723027" y="5427219"/>
              <a:ext cx="1316596" cy="273995"/>
            </a:xfrm>
            <a:prstGeom prst="roundRect">
              <a:avLst/>
            </a:prstGeom>
            <a:solidFill>
              <a:srgbClr val="DD3333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777820" y="5390004"/>
              <a:ext cx="1623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atdays.com</a:t>
              </a:r>
              <a:endParaRPr lang="ru-RU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47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3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3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 пределами </a:t>
            </a:r>
            <a:r>
              <a:rPr lang="en-US" dirty="0" err="1" smtClean="0"/>
              <a:t>PageObject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Дмитрий </a:t>
            </a:r>
            <a:r>
              <a:rPr lang="ru-RU" dirty="0" err="1" smtClean="0"/>
              <a:t>Жарий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612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10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"Тест-простыней" становится слишком много</a:t>
            </a:r>
          </a:p>
          <a:p>
            <a:r>
              <a:rPr lang="ru-RU" dirty="0"/>
              <a:t>В коде не разобраться без </a:t>
            </a:r>
            <a:r>
              <a:rPr lang="ru-RU" dirty="0" err="1"/>
              <a:t>пол-литру</a:t>
            </a:r>
            <a:endParaRPr lang="ru-RU" dirty="0"/>
          </a:p>
          <a:p>
            <a:r>
              <a:rPr lang="ru-RU" dirty="0"/>
              <a:t>На поддержку уходит уж слишком много времени</a:t>
            </a:r>
          </a:p>
          <a:p>
            <a:r>
              <a:rPr lang="ru-RU" dirty="0"/>
              <a:t>Легче </a:t>
            </a:r>
            <a:r>
              <a:rPr lang="ru-RU" dirty="0" smtClean="0"/>
              <a:t>всё </a:t>
            </a:r>
            <a:r>
              <a:rPr lang="ru-RU" dirty="0"/>
              <a:t>переписать </a:t>
            </a:r>
            <a:r>
              <a:rPr lang="ru-RU" dirty="0" smtClean="0"/>
              <a:t>заново</a:t>
            </a:r>
          </a:p>
          <a:p>
            <a:r>
              <a:rPr lang="ru-RU" dirty="0"/>
              <a:t>Начинаете ненавидеть разработчиков, которые вынесли </a:t>
            </a:r>
            <a:r>
              <a:rPr lang="en-US" dirty="0"/>
              <a:t>div </a:t>
            </a:r>
            <a:r>
              <a:rPr lang="ru-RU" dirty="0"/>
              <a:t>из </a:t>
            </a:r>
            <a:r>
              <a:rPr lang="en-US" dirty="0"/>
              <a:t>span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5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ru-RU" dirty="0">
                <a:effectLst/>
              </a:rPr>
              <a:t> – он как книжная полка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11</a:t>
            </a:fld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0791" y="1916832"/>
            <a:ext cx="2106953" cy="5760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Pages</a:t>
            </a:r>
            <a:endParaRPr lang="ru-RU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10211" y="2924944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72816"/>
            <a:ext cx="513397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7166" y="3750325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Login(name, </a:t>
            </a:r>
            <a:r>
              <a:rPr lang="en-US" b="1" dirty="0" err="1" smtClean="0"/>
              <a:t>passwd</a:t>
            </a:r>
            <a:r>
              <a:rPr lang="en-US" b="1" dirty="0" smtClean="0"/>
              <a:t>)</a:t>
            </a:r>
            <a:endParaRPr lang="ru-RU" b="1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12483" y="4455792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600" y="5147900"/>
            <a:ext cx="2358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LogOut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GotoProjects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GotoUserProfile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Search(text)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09412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Page </a:t>
            </a:r>
            <a:r>
              <a:rPr lang="en-US" dirty="0">
                <a:effectLst/>
              </a:rPr>
              <a:t>Object</a:t>
            </a:r>
            <a:r>
              <a:rPr lang="ru-RU" dirty="0">
                <a:effectLst/>
              </a:rPr>
              <a:t> – он гибкий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12</a:t>
            </a:fld>
            <a:endParaRPr lang="ru-RU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4095" y="-27385"/>
            <a:ext cx="10044607" cy="4456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4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делают наши тесты?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13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556792"/>
            <a:ext cx="797561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6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en-US" dirty="0">
                <a:effectLst/>
              </a:rPr>
              <a:t> – </a:t>
            </a:r>
            <a:r>
              <a:rPr lang="ru-RU" dirty="0">
                <a:effectLst/>
              </a:rPr>
              <a:t>главная </a:t>
            </a:r>
            <a:r>
              <a:rPr lang="ru-RU" dirty="0" smtClean="0">
                <a:effectLst/>
              </a:rPr>
              <a:t>цель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14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33674" y="2060848"/>
            <a:ext cx="8229600" cy="367240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хранение локаторов </a:t>
            </a:r>
            <a:r>
              <a:rPr lang="ru-RU" sz="2800" dirty="0"/>
              <a:t>в отдельном </a:t>
            </a:r>
            <a:r>
              <a:rPr lang="ru-RU" sz="2800" dirty="0" smtClean="0"/>
              <a:t>классе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dirty="0"/>
          </a:p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повторное использование </a:t>
            </a:r>
            <a:r>
              <a:rPr lang="ru-RU" sz="2800" dirty="0"/>
              <a:t>локаторов и/или действий над страницей без дублирования </a:t>
            </a:r>
            <a:r>
              <a:rPr lang="ru-RU" sz="2800" dirty="0" smtClean="0"/>
              <a:t>кода</a:t>
            </a:r>
            <a:br>
              <a:rPr lang="ru-RU" sz="2800" dirty="0" smtClean="0"/>
            </a:br>
            <a:endParaRPr lang="en-US" sz="2800" dirty="0" smtClean="0"/>
          </a:p>
          <a:p>
            <a:r>
              <a:rPr lang="ru-RU" sz="2800" dirty="0" smtClean="0"/>
              <a:t>Обеспечить </a:t>
            </a:r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слой абстракции </a:t>
            </a:r>
            <a:r>
              <a:rPr lang="ru-RU" sz="2800" dirty="0" smtClean="0"/>
              <a:t>от «драйвера» так, чтобы в тестах не использовались физические элементы идентификации </a:t>
            </a:r>
            <a:br>
              <a:rPr lang="ru-RU" sz="2800" dirty="0" smtClean="0"/>
            </a:br>
            <a:r>
              <a:rPr lang="ru-RU" sz="2800" dirty="0" smtClean="0"/>
              <a:t>элементов управления приложением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0553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Свойства </a:t>
            </a:r>
            <a:r>
              <a:rPr lang="en-US" dirty="0" err="1" smtClean="0">
                <a:effectLst/>
              </a:rPr>
              <a:t>PageObject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15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33674" y="1772816"/>
            <a:ext cx="8229600" cy="41764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/>
              <a:t>Декларирует одну </a:t>
            </a:r>
            <a:r>
              <a:rPr lang="ru-RU" sz="2800" dirty="0"/>
              <a:t>и лишь </a:t>
            </a:r>
            <a:r>
              <a:rPr lang="ru-RU" sz="2800" dirty="0" smtClean="0"/>
              <a:t>одну </a:t>
            </a:r>
            <a:r>
              <a:rPr lang="ru-RU" sz="2800" b="1" dirty="0" smtClean="0"/>
              <a:t>страницу </a:t>
            </a:r>
            <a:r>
              <a:rPr lang="ru-RU" sz="2800" dirty="0"/>
              <a:t>приложения</a:t>
            </a:r>
          </a:p>
          <a:p>
            <a:r>
              <a:rPr lang="ru-RU" sz="2800" b="1" dirty="0"/>
              <a:t>Страница</a:t>
            </a:r>
            <a:r>
              <a:rPr lang="ru-RU" sz="2800" dirty="0"/>
              <a:t> может быть </a:t>
            </a:r>
            <a:r>
              <a:rPr lang="ru-RU" sz="2800" b="1" dirty="0"/>
              <a:t>логической </a:t>
            </a:r>
            <a:r>
              <a:rPr lang="ru-RU" sz="2800" dirty="0"/>
              <a:t>либо </a:t>
            </a:r>
            <a:r>
              <a:rPr lang="ru-RU" sz="2800" b="1" dirty="0"/>
              <a:t>физической</a:t>
            </a:r>
          </a:p>
          <a:p>
            <a:r>
              <a:rPr lang="ru-RU" sz="2800" dirty="0"/>
              <a:t>Может содержать другие объекты </a:t>
            </a:r>
            <a:r>
              <a:rPr lang="en-US" sz="2800" dirty="0" err="1"/>
              <a:t>PageObject</a:t>
            </a:r>
            <a:r>
              <a:rPr lang="ru-RU" sz="2800" dirty="0"/>
              <a:t> (</a:t>
            </a:r>
            <a:r>
              <a:rPr lang="ru-RU" sz="2800" b="1" dirty="0"/>
              <a:t>композиция</a:t>
            </a:r>
            <a:r>
              <a:rPr lang="ru-RU" sz="2800" dirty="0"/>
              <a:t>)</a:t>
            </a:r>
          </a:p>
          <a:p>
            <a:r>
              <a:rPr lang="ru-RU" sz="2800" dirty="0"/>
              <a:t>Может наследоваться от базовых классов </a:t>
            </a:r>
            <a:r>
              <a:rPr lang="en-US" sz="2800" dirty="0" err="1"/>
              <a:t>PageObject</a:t>
            </a:r>
            <a:r>
              <a:rPr lang="ru-RU" sz="2800" dirty="0"/>
              <a:t> (</a:t>
            </a:r>
            <a:r>
              <a:rPr lang="ru-RU" sz="2800" b="1" dirty="0"/>
              <a:t>наследование</a:t>
            </a:r>
            <a:r>
              <a:rPr lang="ru-R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074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тесте: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16</a:t>
            </a:fld>
            <a:endParaRPr lang="ru-RU"/>
          </a:p>
        </p:txBody>
      </p:sp>
      <p:pic>
        <p:nvPicPr>
          <p:cNvPr id="1026" name="Picture 2" descr="http://fc00.deviantart.net/fs17/f/2007/168/4/f/Terminator_Kitty_by_Miscrea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298" y="1559811"/>
            <a:ext cx="2963206" cy="489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ый прямоугольник 4"/>
          <p:cNvSpPr/>
          <p:nvPr/>
        </p:nvSpPr>
        <p:spPr>
          <a:xfrm>
            <a:off x="6145298" y="5949280"/>
            <a:ext cx="2963206" cy="50405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ми-ми-ми</a:t>
            </a:r>
            <a:endParaRPr lang="ru-RU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39552" y="4869159"/>
            <a:ext cx="2808312" cy="132268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Методы предметной области</a:t>
            </a:r>
            <a:endParaRPr 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572000" y="2969991"/>
            <a:ext cx="2476390" cy="10081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Данные</a:t>
            </a:r>
            <a:b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(Сущности)</a:t>
            </a:r>
            <a:endParaRPr 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79512" y="1763819"/>
            <a:ext cx="2750363" cy="100811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</a:t>
            </a: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ы</a:t>
            </a:r>
            <a:endParaRPr 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Прямая со стрелкой 8"/>
          <p:cNvCxnSpPr>
            <a:stCxn id="8" idx="3"/>
            <a:endCxn id="7" idx="0"/>
          </p:cNvCxnSpPr>
          <p:nvPr/>
        </p:nvCxnSpPr>
        <p:spPr>
          <a:xfrm>
            <a:off x="2929875" y="2267875"/>
            <a:ext cx="2880320" cy="7021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6" idx="0"/>
            <a:endCxn id="8" idx="2"/>
          </p:cNvCxnSpPr>
          <p:nvPr/>
        </p:nvCxnSpPr>
        <p:spPr>
          <a:xfrm flipH="1" flipV="1">
            <a:off x="1554694" y="2771931"/>
            <a:ext cx="389014" cy="20972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6" idx="3"/>
            <a:endCxn id="7" idx="2"/>
          </p:cNvCxnSpPr>
          <p:nvPr/>
        </p:nvCxnSpPr>
        <p:spPr>
          <a:xfrm flipV="1">
            <a:off x="3347864" y="3978103"/>
            <a:ext cx="2462331" cy="15524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Скругленный прямоугольник 28"/>
          <p:cNvSpPr/>
          <p:nvPr/>
        </p:nvSpPr>
        <p:spPr>
          <a:xfrm>
            <a:off x="2411760" y="3403548"/>
            <a:ext cx="1644163" cy="74553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</a:t>
            </a:r>
            <a:endParaRPr 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474573" y="172564"/>
            <a:ext cx="2160241" cy="64807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WebDriver</a:t>
            </a:r>
            <a:endParaRPr 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" name="Прямая со стрелкой 30"/>
          <p:cNvCxnSpPr>
            <a:endCxn id="8" idx="0"/>
          </p:cNvCxnSpPr>
          <p:nvPr/>
        </p:nvCxnSpPr>
        <p:spPr>
          <a:xfrm>
            <a:off x="1554694" y="820636"/>
            <a:ext cx="0" cy="9431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02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37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18</a:t>
            </a:fld>
            <a:endParaRPr lang="ru-RU"/>
          </a:p>
        </p:txBody>
      </p:sp>
      <p:pic>
        <p:nvPicPr>
          <p:cNvPr id="1026" name="Picture 2" descr="http://allwin.su/uploads/posts/2012-07/1341869335_BSO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79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1476375"/>
            <a:ext cx="462915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212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SilkTest</a:t>
            </a:r>
            <a:r>
              <a:rPr lang="en-US" dirty="0" smtClean="0"/>
              <a:t> Window here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26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675456"/>
            <a:ext cx="9180512" cy="5166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Вам действительно нужен </a:t>
            </a:r>
            <a:r>
              <a:rPr lang="en-US" dirty="0" smtClean="0">
                <a:effectLst/>
              </a:rPr>
              <a:t>Page Object?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Нет. Если у вас </a:t>
            </a:r>
            <a:r>
              <a:rPr lang="ru-RU" dirty="0" smtClean="0">
                <a:effectLst/>
              </a:rPr>
              <a:t>парочка несложных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2091613"/>
            <a:ext cx="87849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Wikipedia+Smart_Search_Test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RemoteWebDriver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driver =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InternetExplorerDriver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();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sz="1600" dirty="0" err="1" smtClean="0">
                <a:solidFill>
                  <a:prstClr val="black"/>
                </a:solidFill>
                <a:latin typeface="Consolas"/>
              </a:rPr>
              <a:t>driver.Navigate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().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GoToUrl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"http://en.wikipedia.org/wiki/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Main_Page</a:t>
            </a:r>
            <a:r>
              <a:rPr lang="en-US" sz="16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driver.FindElementByCssSelector</a:t>
            </a:r>
            <a:r>
              <a:rPr lang="pl-PL" sz="1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pl-PL" sz="1600" dirty="0">
                <a:solidFill>
                  <a:srgbClr val="A31515"/>
                </a:solidFill>
                <a:latin typeface="Consolas"/>
              </a:rPr>
              <a:t>@"div#simpleSearch</a:t>
            </a:r>
            <a:r>
              <a:rPr lang="pl-PL" sz="16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)</a:t>
            </a: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ru-RU" sz="1600" dirty="0" smtClean="0">
                <a:solidFill>
                  <a:prstClr val="black"/>
                </a:solidFill>
                <a:latin typeface="Consolas"/>
              </a:rPr>
            </a:b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       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.</a:t>
            </a:r>
            <a:r>
              <a:rPr lang="pl-PL" sz="1600" dirty="0">
                <a:solidFill>
                  <a:prstClr val="black"/>
                </a:solidFill>
                <a:latin typeface="Consolas"/>
              </a:rPr>
              <a:t>SendKeys(</a:t>
            </a:r>
            <a:r>
              <a:rPr lang="pl-PL" sz="1600" dirty="0">
                <a:solidFill>
                  <a:srgbClr val="A31515"/>
                </a:solidFill>
                <a:latin typeface="Consolas"/>
              </a:rPr>
              <a:t>"Webdriver Selenium</a:t>
            </a:r>
            <a:r>
              <a:rPr lang="pl-PL" sz="16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2B91AF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2B91AF"/>
                </a:solidFill>
                <a:latin typeface="Consolas"/>
              </a:rPr>
              <a:t>Assert</a:t>
            </a:r>
            <a:r>
              <a:rPr lang="en-US" sz="1600" dirty="0" err="1" smtClean="0">
                <a:solidFill>
                  <a:prstClr val="black"/>
                </a:solidFill>
                <a:latin typeface="Consolas"/>
              </a:rPr>
              <a:t>.AreEqual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"http://en.wikipedia.org/wiki/</a:t>
            </a:r>
            <a:r>
              <a:rPr lang="en-US" sz="1200" dirty="0" err="1">
                <a:solidFill>
                  <a:srgbClr val="A31515"/>
                </a:solidFill>
                <a:latin typeface="Consolas"/>
              </a:rPr>
              <a:t>WebDriver#Selenium_WebDriver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,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               </a:t>
            </a:r>
            <a:r>
              <a:rPr lang="en-US" sz="1600" dirty="0" err="1" smtClean="0">
                <a:solidFill>
                  <a:prstClr val="black"/>
                </a:solidFill>
                <a:latin typeface="Consolas"/>
              </a:rPr>
              <a:t>driver.Url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pic>
        <p:nvPicPr>
          <p:cNvPr id="2050" name="Picture 2" descr="http://img05.slando.ru/images_slandoru/91546459_1_644x461_metodichka-sgap-traditsionnaya-formalnaya-logika-sarato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566" y="4005064"/>
            <a:ext cx="1647825" cy="21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9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Нет. Если у вас </a:t>
            </a:r>
            <a:r>
              <a:rPr lang="ru-RU" dirty="0" smtClean="0">
                <a:effectLst/>
              </a:rPr>
              <a:t>несколько 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90" y="1659113"/>
            <a:ext cx="7450353" cy="475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http://v-silin.ru/wp-content/uploads/Old-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24944"/>
            <a:ext cx="2703002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7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Ведь код можно </a:t>
            </a:r>
            <a:r>
              <a:rPr lang="ru-RU" dirty="0" smtClean="0">
                <a:effectLst/>
              </a:rPr>
              <a:t>улучшить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5</a:t>
            </a:fld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1" y="1724744"/>
            <a:ext cx="680878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9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улучшить?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6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Вынести часто используемый функционал в </a:t>
            </a:r>
            <a:r>
              <a:rPr lang="ru-RU" sz="2800" b="1" dirty="0" smtClean="0"/>
              <a:t>общедоступные</a:t>
            </a:r>
            <a:r>
              <a:rPr lang="ru-RU" sz="2800" dirty="0" smtClean="0"/>
              <a:t> методы</a:t>
            </a:r>
          </a:p>
          <a:p>
            <a:r>
              <a:rPr lang="ru-RU" sz="2800" dirty="0" smtClean="0"/>
              <a:t>Отформатировать код</a:t>
            </a:r>
          </a:p>
          <a:p>
            <a:r>
              <a:rPr lang="ru-RU" sz="2800" dirty="0" smtClean="0"/>
              <a:t>Добавить комментарии</a:t>
            </a:r>
          </a:p>
          <a:p>
            <a:r>
              <a:rPr lang="ru-RU" sz="2800" dirty="0" smtClean="0"/>
              <a:t>Заменить: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на: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77071"/>
            <a:ext cx="7272808" cy="408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0" y="4932323"/>
            <a:ext cx="8388424" cy="872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699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И</a:t>
            </a:r>
            <a:r>
              <a:rPr lang="en-US" dirty="0">
                <a:effectLst/>
              </a:rPr>
              <a:t>,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если у вас все под </a:t>
            </a:r>
            <a:r>
              <a:rPr lang="ru-RU" dirty="0" smtClean="0">
                <a:effectLst/>
              </a:rPr>
              <a:t>контролем</a:t>
            </a:r>
            <a:r>
              <a:rPr lang="en-US" dirty="0" smtClean="0">
                <a:effectLst/>
              </a:rPr>
              <a:t>…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7</a:t>
            </a:fld>
            <a:endParaRPr lang="ru-RU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49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67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Вам не нужен </a:t>
            </a:r>
            <a:r>
              <a:rPr lang="en-US" dirty="0" smtClean="0"/>
              <a:t>Page Object!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8</a:t>
            </a:fld>
            <a:endParaRPr lang="ru-RU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388"/>
            <a:ext cx="9144000" cy="46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9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9</a:t>
            </a:fld>
            <a:endParaRPr lang="ru-RU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" y="1556792"/>
            <a:ext cx="9141142" cy="4605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705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atdays.com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DD333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D3333"/>
      </a:hlink>
      <a:folHlink>
        <a:srgbClr val="DD3333"/>
      </a:folHlink>
    </a:clrScheme>
    <a:fontScheme name="Остин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587</TotalTime>
  <Words>240</Words>
  <Application>Microsoft Office PowerPoint</Application>
  <PresentationFormat>Экран (4:3)</PresentationFormat>
  <Paragraphs>77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Тема Office</vt:lpstr>
      <vt:lpstr>За пределами PageObject</vt:lpstr>
      <vt:lpstr>Вам действительно нужен Page Object?</vt:lpstr>
      <vt:lpstr>Нет. Если у вас парочка несложных тестов</vt:lpstr>
      <vt:lpstr>Нет. Если у вас несколько сложных тестов</vt:lpstr>
      <vt:lpstr>Ведь код можно улучшить</vt:lpstr>
      <vt:lpstr>Как улучшить?</vt:lpstr>
      <vt:lpstr>И, если у вас все под контролем…</vt:lpstr>
      <vt:lpstr>Вам не нужен Page Object!</vt:lpstr>
      <vt:lpstr>Иногда, мы не можем контролировать ВСЁ</vt:lpstr>
      <vt:lpstr>Иногда, мы не можем контролировать ВСЁ</vt:lpstr>
      <vt:lpstr>PageObject – он как книжная полка</vt:lpstr>
      <vt:lpstr> Page Object – он гибкий</vt:lpstr>
      <vt:lpstr>Что делают наши тесты?</vt:lpstr>
      <vt:lpstr>PageObject – главная цель</vt:lpstr>
      <vt:lpstr>Свойства PageObject</vt:lpstr>
      <vt:lpstr>В тесте:</vt:lpstr>
      <vt:lpstr>Презентация PowerPoint</vt:lpstr>
      <vt:lpstr>Презентация PowerPoint</vt:lpstr>
      <vt:lpstr>SilkTest Window here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automation</dc:title>
  <dc:creator>test</dc:creator>
  <cp:lastModifiedBy>dzhariy</cp:lastModifiedBy>
  <cp:revision>40</cp:revision>
  <dcterms:created xsi:type="dcterms:W3CDTF">2012-12-17T21:03:07Z</dcterms:created>
  <dcterms:modified xsi:type="dcterms:W3CDTF">2012-12-25T07:56:45Z</dcterms:modified>
</cp:coreProperties>
</file>